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11"/>
  </p:notesMasterIdLst>
  <p:sldIdLst>
    <p:sldId id="257" r:id="rId5"/>
    <p:sldId id="322" r:id="rId6"/>
    <p:sldId id="323" r:id="rId7"/>
    <p:sldId id="324" r:id="rId8"/>
    <p:sldId id="325" r:id="rId9"/>
    <p:sldId id="32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69" autoAdjust="0"/>
  </p:normalViewPr>
  <p:slideViewPr>
    <p:cSldViewPr snapToGrid="0">
      <p:cViewPr varScale="1">
        <p:scale>
          <a:sx n="56" d="100"/>
          <a:sy n="56" d="100"/>
        </p:scale>
        <p:origin x="15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05-10-2023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56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A98BD9-1263-4473-A208-1A0ECF6CFC0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974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490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360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77FF1-C9CB-4B2B-B69D-65707B8020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246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FC4C-1D1F-4741-A2D6-370649E0EF76}" type="datetime1">
              <a:rPr lang="en-US" smtClean="0"/>
              <a:t>10/5/2023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194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1246-972F-4F99-8DED-455D78A34FB8}" type="datetime1">
              <a:rPr lang="en-US" smtClean="0"/>
              <a:t>10/5/2023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96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1E44F-142C-4274-B185-6A9B96E8EF71}" type="datetime1">
              <a:rPr lang="en-US" smtClean="0"/>
              <a:t>10/5/2023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9118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2"/>
            <a:ext cx="7467600" cy="5059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43001" y="21021"/>
            <a:ext cx="7391400" cy="86728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62702"/>
            <a:ext cx="1600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EEAA4-1F3B-4897-9337-8E5053B12E5B}" type="datetime1">
              <a:rPr lang="en-US" altLang="en-US" smtClean="0"/>
              <a:t>10/5/2023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60F2F-1BBF-40B8-8135-C298BDEA66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1295400" y="6356352"/>
            <a:ext cx="441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1001                            Department of CSE</a:t>
            </a:r>
          </a:p>
        </p:txBody>
      </p:sp>
    </p:spTree>
    <p:extLst>
      <p:ext uri="{BB962C8B-B14F-4D97-AF65-F5344CB8AC3E}">
        <p14:creationId xmlns:p14="http://schemas.microsoft.com/office/powerpoint/2010/main" val="363505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CB0BF-E585-4F67-BC08-846D4E0CEA2C}" type="datetime1">
              <a:rPr lang="en-US" smtClean="0"/>
              <a:t>10/5/2023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888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E5B9-638E-4D5A-9AA9-8E6B32D0F191}" type="datetime1">
              <a:rPr lang="en-US" smtClean="0"/>
              <a:t>10/5/2023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680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F139F-56D8-4628-B8ED-F74F51D666EE}" type="datetime1">
              <a:rPr lang="en-US" smtClean="0"/>
              <a:t>10/5/2023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78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8B8A-A722-48EB-9E6E-118D77EC4F78}" type="datetime1">
              <a:rPr lang="en-US" smtClean="0"/>
              <a:t>10/5/2023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151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860F-77C3-4268-A256-21562CEBB8D3}" type="datetime1">
              <a:rPr lang="en-US" smtClean="0"/>
              <a:t>10/5/2023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019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7CB6-DDDD-40FA-9960-00B2B8DDD25C}" type="datetime1">
              <a:rPr lang="en-US" smtClean="0"/>
              <a:t>10/5/2023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625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68E2C-9E88-473B-9D29-974BEF1DECBA}" type="datetime1">
              <a:rPr lang="en-US" smtClean="0"/>
              <a:t>10/5/2023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153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B56EB-7487-4803-B80C-842DF95EA89D}" type="datetime1">
              <a:rPr lang="en-US" smtClean="0"/>
              <a:t>10/5/2023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64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A2C4D-F775-4563-8F09-2BFF20B23060}" type="datetime1">
              <a:rPr lang="en-US" smtClean="0"/>
              <a:t>10/5/2023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CSE 1001                            Department of CSE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1700" y="2743201"/>
            <a:ext cx="5715000" cy="1102519"/>
          </a:xfrm>
        </p:spPr>
        <p:txBody>
          <a:bodyPr>
            <a:normAutofit fontScale="90000"/>
          </a:bodyPr>
          <a:lstStyle/>
          <a:p>
            <a:r>
              <a:rPr lang="en-US" sz="4800" b="0" i="0" u="none" strike="noStrike" baseline="0">
                <a:solidFill>
                  <a:srgbClr val="000000"/>
                </a:solidFill>
                <a:latin typeface="Gill Sans MT" panose="020B0502020104020203" pitchFamily="34" charset="0"/>
              </a:rPr>
              <a:t>Operator precedence and associativity 	</a:t>
            </a:r>
          </a:p>
        </p:txBody>
      </p:sp>
    </p:spTree>
    <p:extLst>
      <p:ext uri="{BB962C8B-B14F-4D97-AF65-F5344CB8AC3E}">
        <p14:creationId xmlns:p14="http://schemas.microsoft.com/office/powerpoint/2010/main" val="103731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Title 1"/>
          <p:cNvSpPr>
            <a:spLocks noGrp="1"/>
          </p:cNvSpPr>
          <p:nvPr>
            <p:ph type="title"/>
          </p:nvPr>
        </p:nvSpPr>
        <p:spPr>
          <a:xfrm>
            <a:off x="1064420" y="238523"/>
            <a:ext cx="5372100" cy="514350"/>
          </a:xfrm>
        </p:spPr>
        <p:txBody>
          <a:bodyPr anchor="t"/>
          <a:lstStyle/>
          <a:p>
            <a:r>
              <a:rPr lang="en-US" altLang="en-US" dirty="0">
                <a:solidFill>
                  <a:schemeClr val="accent2"/>
                </a:solidFill>
              </a:rPr>
              <a:t>Summary of Operators</a:t>
            </a:r>
          </a:p>
        </p:txBody>
      </p:sp>
      <p:sp>
        <p:nvSpPr>
          <p:cNvPr id="68610" name="Content Placeholder 1"/>
          <p:cNvSpPr>
            <a:spLocks noGrp="1"/>
          </p:cNvSpPr>
          <p:nvPr>
            <p:ph idx="1"/>
          </p:nvPr>
        </p:nvSpPr>
        <p:spPr bwMode="auto">
          <a:xfrm>
            <a:off x="7765576" y="1657351"/>
            <a:ext cx="1269242" cy="37945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endParaRPr lang="en-US" altLang="en-US" sz="1500" dirty="0"/>
          </a:p>
          <a:p>
            <a:pPr marL="0" indent="0" algn="ctr">
              <a:buNone/>
            </a:pPr>
            <a:endParaRPr lang="en-US" altLang="en-US" sz="1500" dirty="0"/>
          </a:p>
          <a:p>
            <a:pPr marL="0" indent="0" algn="ctr">
              <a:buNone/>
            </a:pPr>
            <a:endParaRPr lang="en-US" altLang="en-US" sz="1500" dirty="0"/>
          </a:p>
          <a:p>
            <a:pPr marL="0" indent="0" algn="ctr">
              <a:buNone/>
            </a:pPr>
            <a:endParaRPr lang="en-US" altLang="en-US" sz="1500" dirty="0"/>
          </a:p>
          <a:p>
            <a:pPr marL="0" indent="0" algn="ctr">
              <a:buNone/>
            </a:pPr>
            <a:r>
              <a:rPr lang="en-US" altLang="en-US" sz="1800" dirty="0">
                <a:solidFill>
                  <a:srgbClr val="002060"/>
                </a:solidFill>
              </a:rPr>
              <a:t>Detailed </a:t>
            </a:r>
          </a:p>
          <a:p>
            <a:pPr marL="0" indent="0" algn="ctr">
              <a:buNone/>
            </a:pPr>
            <a:r>
              <a:rPr lang="en-US" altLang="en-US" sz="1800" dirty="0">
                <a:solidFill>
                  <a:srgbClr val="002060"/>
                </a:solidFill>
              </a:rPr>
              <a:t>Precedence </a:t>
            </a:r>
          </a:p>
          <a:p>
            <a:pPr marL="0" indent="0" algn="ctr">
              <a:buNone/>
            </a:pPr>
            <a:r>
              <a:rPr lang="en-US" altLang="en-US" sz="1800" dirty="0">
                <a:solidFill>
                  <a:srgbClr val="002060"/>
                </a:solidFill>
              </a:rPr>
              <a:t>Table</a:t>
            </a:r>
          </a:p>
        </p:txBody>
      </p:sp>
      <p:sp>
        <p:nvSpPr>
          <p:cNvPr id="686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A8F390-B567-4D00-A770-C7CE085CAEE1}" type="slidenum">
              <a:rPr lang="en-US" altLang="en-US" b="0" smtClean="0"/>
              <a:pPr/>
              <a:t>2</a:t>
            </a:fld>
            <a:endParaRPr lang="en-US" altLang="en-US" b="0"/>
          </a:p>
        </p:txBody>
      </p:sp>
      <p:pic>
        <p:nvPicPr>
          <p:cNvPr id="686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48" y="752873"/>
            <a:ext cx="6837527" cy="5603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658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Title 1"/>
          <p:cNvSpPr>
            <a:spLocks noGrp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/>
          <a:lstStyle/>
          <a:p>
            <a:pPr algn="ctr"/>
            <a:r>
              <a:rPr lang="en-US" altLang="en-US" b="1" dirty="0"/>
              <a:t>Example: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628649" y="1692322"/>
            <a:ext cx="8048767" cy="41553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n-US" altLang="en-US" b="1" dirty="0"/>
              <a:t>Show all the steps how the following expression is evaluated. Consider the initial values of </a:t>
            </a:r>
            <a:r>
              <a:rPr lang="en-US" altLang="en-US" b="1" dirty="0" err="1"/>
              <a:t>i</a:t>
            </a:r>
            <a:r>
              <a:rPr lang="en-US" altLang="en-US" b="1" dirty="0"/>
              <a:t>=8, j=5. </a:t>
            </a:r>
          </a:p>
          <a:p>
            <a:pPr marL="0" indent="0">
              <a:buNone/>
            </a:pPr>
            <a:r>
              <a:rPr lang="en-US" altLang="en-US" b="1" dirty="0"/>
              <a:t>	</a:t>
            </a:r>
          </a:p>
          <a:p>
            <a:pPr marL="0" indent="0">
              <a:buNone/>
            </a:pPr>
            <a:r>
              <a:rPr lang="en-US" altLang="en-US" b="1" dirty="0"/>
              <a:t>	2*((</a:t>
            </a:r>
            <a:r>
              <a:rPr lang="en-US" altLang="en-US" b="1" dirty="0" err="1"/>
              <a:t>i</a:t>
            </a:r>
            <a:r>
              <a:rPr lang="en-US" altLang="en-US" b="1" dirty="0"/>
              <a:t>/5)+(4*(j-3))%(i+j-2))	</a:t>
            </a:r>
            <a:r>
              <a:rPr lang="en-US" altLang="en-US" b="1" dirty="0">
                <a:solidFill>
                  <a:srgbClr val="002060"/>
                </a:solidFill>
              </a:rPr>
              <a:t>				</a:t>
            </a:r>
          </a:p>
        </p:txBody>
      </p:sp>
      <p:sp>
        <p:nvSpPr>
          <p:cNvPr id="74755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62717" y="635635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A290D5-F77F-4F7C-B72A-5E170F984F74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317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Title 1"/>
          <p:cNvSpPr>
            <a:spLocks noGrp="1"/>
          </p:cNvSpPr>
          <p:nvPr>
            <p:ph type="title"/>
          </p:nvPr>
        </p:nvSpPr>
        <p:spPr>
          <a:xfrm>
            <a:off x="2057400" y="714376"/>
            <a:ext cx="5372100" cy="514350"/>
          </a:xfrm>
        </p:spPr>
        <p:txBody>
          <a:bodyPr/>
          <a:lstStyle/>
          <a:p>
            <a:pPr algn="ctr"/>
            <a:r>
              <a:rPr lang="en-US" altLang="en-US" b="1" dirty="0"/>
              <a:t>Example solution</a:t>
            </a:r>
            <a:r>
              <a:rPr lang="en-US" altLang="en-US" dirty="0"/>
              <a:t>:</a:t>
            </a:r>
          </a:p>
        </p:txBody>
      </p:sp>
      <p:sp>
        <p:nvSpPr>
          <p:cNvPr id="6246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628650" y="1657351"/>
            <a:ext cx="7200900" cy="3794522"/>
          </a:xfrm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002060"/>
                </a:solidFill>
              </a:rPr>
              <a:t>	</a:t>
            </a:r>
            <a:r>
              <a:rPr lang="en-US" b="1" dirty="0"/>
              <a:t>2*((</a:t>
            </a:r>
            <a:r>
              <a:rPr lang="en-US" b="1" dirty="0" err="1"/>
              <a:t>i</a:t>
            </a:r>
            <a:r>
              <a:rPr lang="en-US" b="1" dirty="0"/>
              <a:t>/5)+(4*(j-3))%(i+j-2))</a:t>
            </a:r>
            <a:r>
              <a:rPr lang="en-US" b="1" dirty="0">
                <a:solidFill>
                  <a:srgbClr val="002060"/>
                </a:solidFill>
              </a:rPr>
              <a:t>	 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8, j5</a:t>
            </a:r>
            <a:r>
              <a:rPr lang="en-US" b="1" dirty="0">
                <a:solidFill>
                  <a:srgbClr val="002060"/>
                </a:solidFill>
                <a:sym typeface="Wingdings" pitchFamily="2" charset="2"/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				</a:t>
            </a:r>
          </a:p>
        </p:txBody>
      </p:sp>
      <p:sp>
        <p:nvSpPr>
          <p:cNvPr id="76803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485548" y="6383537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D8F419-52D6-4652-B3DD-DDBBEE96437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296537" y="2857500"/>
            <a:ext cx="6132963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2800" b="1" dirty="0">
                <a:solidFill>
                  <a:srgbClr val="FF0000"/>
                </a:solidFill>
              </a:rPr>
              <a:t>2*((8/5)+(4*(5-3))%(8+5-2))	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296537" y="3771900"/>
            <a:ext cx="454827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+mn-lt"/>
              </a:rPr>
              <a:t>2*(1+8%11)	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296537" y="3314700"/>
            <a:ext cx="454470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+mn-lt"/>
              </a:rPr>
              <a:t>2*(1+(4*2)%11)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296537" y="4257675"/>
            <a:ext cx="454470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+mn-lt"/>
              </a:rPr>
              <a:t>2*(1+8)	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1296538" y="4629150"/>
            <a:ext cx="3075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+mn-lt"/>
              </a:rPr>
              <a:t>2*9	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296538" y="4972050"/>
            <a:ext cx="307161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800" b="1" u="sng" dirty="0">
                <a:solidFill>
                  <a:srgbClr val="FF0000"/>
                </a:solidFill>
                <a:latin typeface="+mn-lt"/>
              </a:rPr>
              <a:t>18</a:t>
            </a:r>
            <a:r>
              <a:rPr lang="en-US" altLang="en-US" sz="2800" b="1" dirty="0">
                <a:solidFill>
                  <a:srgbClr val="FF0000"/>
                </a:solidFill>
                <a:latin typeface="+mn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5619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Title 1"/>
          <p:cNvSpPr>
            <a:spLocks noGrp="1"/>
          </p:cNvSpPr>
          <p:nvPr>
            <p:ph type="title"/>
          </p:nvPr>
        </p:nvSpPr>
        <p:spPr>
          <a:xfrm>
            <a:off x="2057400" y="665200"/>
            <a:ext cx="6182436" cy="514350"/>
          </a:xfrm>
        </p:spPr>
        <p:txBody>
          <a:bodyPr>
            <a:normAutofit/>
          </a:bodyPr>
          <a:lstStyle/>
          <a:p>
            <a:r>
              <a:rPr lang="en-US" altLang="en-US" dirty="0"/>
              <a:t>Operator precedence &amp; Associativity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400" b="1" dirty="0"/>
              <a:t>Ex</a:t>
            </a:r>
            <a:r>
              <a:rPr lang="en-US" altLang="en-US" sz="2400" b="1" dirty="0">
                <a:sym typeface="Wingdings" panose="05000000000000000000" pitchFamily="2" charset="2"/>
              </a:rPr>
              <a:t>: </a:t>
            </a:r>
            <a:r>
              <a:rPr lang="en-US" altLang="en-US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(x==10 + 15 &amp;&amp; y &lt; 10)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     Assume x=20 and y=5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en-US" sz="2400" b="1" dirty="0">
              <a:solidFill>
                <a:srgbClr val="000066"/>
              </a:solidFill>
              <a:sym typeface="Wingdings" panose="05000000000000000000" pitchFamily="2" charset="2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400" b="1" dirty="0">
                <a:sym typeface="Wingdings" panose="05000000000000000000" pitchFamily="2" charset="2"/>
              </a:rPr>
              <a:t>Evaluation: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400" b="1" dirty="0">
                <a:solidFill>
                  <a:srgbClr val="000066"/>
                </a:solidFill>
                <a:sym typeface="Wingdings" panose="05000000000000000000" pitchFamily="2" charset="2"/>
              </a:rPr>
              <a:t>		</a:t>
            </a:r>
            <a:r>
              <a:rPr lang="en-US" altLang="en-US" sz="2400" b="1" dirty="0">
                <a:solidFill>
                  <a:srgbClr val="008000"/>
                </a:solidFill>
                <a:sym typeface="Wingdings" panose="05000000000000000000" pitchFamily="2" charset="2"/>
              </a:rPr>
              <a:t>+ </a:t>
            </a:r>
            <a:r>
              <a:rPr lang="en-US" altLang="en-US" sz="2400" b="1" dirty="0">
                <a:solidFill>
                  <a:srgbClr val="000066"/>
                </a:solidFill>
                <a:sym typeface="Wingdings" panose="05000000000000000000" pitchFamily="2" charset="2"/>
              </a:rPr>
              <a:t>       </a:t>
            </a:r>
            <a:r>
              <a:rPr lang="en-US" altLang="en-US" sz="2400" b="1" dirty="0">
                <a:sym typeface="Wingdings" panose="05000000000000000000" pitchFamily="2" charset="2"/>
              </a:rPr>
              <a:t>(x==25 &amp;&amp; y&lt; 10)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400" b="1" dirty="0">
                <a:solidFill>
                  <a:srgbClr val="000066"/>
                </a:solidFill>
                <a:sym typeface="Wingdings" panose="05000000000000000000" pitchFamily="2" charset="2"/>
              </a:rPr>
              <a:t>	       </a:t>
            </a:r>
            <a:r>
              <a:rPr lang="en-US" altLang="en-US" sz="2400" b="1" dirty="0">
                <a:solidFill>
                  <a:srgbClr val="008000"/>
                </a:solidFill>
                <a:sym typeface="Wingdings" panose="05000000000000000000" pitchFamily="2" charset="2"/>
              </a:rPr>
              <a:t>&lt;</a:t>
            </a:r>
            <a:r>
              <a:rPr lang="en-US" altLang="en-US" sz="2400" b="1" dirty="0">
                <a:solidFill>
                  <a:srgbClr val="000066"/>
                </a:solidFill>
                <a:sym typeface="Wingdings" panose="05000000000000000000" pitchFamily="2" charset="2"/>
              </a:rPr>
              <a:t>         </a:t>
            </a:r>
            <a:r>
              <a:rPr lang="en-US" altLang="en-US" sz="2400" b="1" dirty="0">
                <a:sym typeface="Wingdings" panose="05000000000000000000" pitchFamily="2" charset="2"/>
              </a:rPr>
              <a:t>(x==25 &amp;&amp; true)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400" b="1" dirty="0">
                <a:solidFill>
                  <a:srgbClr val="000066"/>
                </a:solidFill>
                <a:sym typeface="Wingdings" panose="05000000000000000000" pitchFamily="2" charset="2"/>
              </a:rPr>
              <a:t>	</a:t>
            </a:r>
            <a:r>
              <a:rPr lang="en-US" altLang="en-US" sz="2400" b="1" dirty="0">
                <a:solidFill>
                  <a:srgbClr val="008000"/>
                </a:solidFill>
                <a:sym typeface="Wingdings" panose="05000000000000000000" pitchFamily="2" charset="2"/>
              </a:rPr>
              <a:t>      ==       </a:t>
            </a:r>
            <a:r>
              <a:rPr lang="en-US" altLang="en-US" sz="2400" b="1" dirty="0">
                <a:sym typeface="Wingdings" panose="05000000000000000000" pitchFamily="2" charset="2"/>
              </a:rPr>
              <a:t>(False &amp;&amp; true)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400" b="1" dirty="0">
                <a:solidFill>
                  <a:srgbClr val="000066"/>
                </a:solidFill>
                <a:sym typeface="Wingdings" panose="05000000000000000000" pitchFamily="2" charset="2"/>
              </a:rPr>
              <a:t>	     </a:t>
            </a:r>
            <a:r>
              <a:rPr lang="en-US" altLang="en-US" sz="2400" b="1" dirty="0">
                <a:solidFill>
                  <a:srgbClr val="008000"/>
                </a:solidFill>
                <a:sym typeface="Wingdings" panose="05000000000000000000" pitchFamily="2" charset="2"/>
              </a:rPr>
              <a:t>&amp;&amp; </a:t>
            </a:r>
            <a:r>
              <a:rPr lang="en-US" altLang="en-US" sz="2400" b="1" dirty="0">
                <a:solidFill>
                  <a:srgbClr val="000066"/>
                </a:solidFill>
                <a:sym typeface="Wingdings" panose="05000000000000000000" pitchFamily="2" charset="2"/>
              </a:rPr>
              <a:t>     </a:t>
            </a:r>
            <a:r>
              <a:rPr lang="en-US" altLang="en-US" sz="2400" b="1" dirty="0">
                <a:sym typeface="Wingdings" panose="05000000000000000000" pitchFamily="2" charset="2"/>
              </a:rPr>
              <a:t>(False)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en-US" sz="2400" b="1" dirty="0"/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191BA1-1196-4B71-924E-901FC0E63FF6}" type="slidenum">
              <a:rPr lang="en-US" altLang="en-US" b="0" smtClean="0"/>
              <a:pPr/>
              <a:t>5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92634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5946" y="1283663"/>
            <a:ext cx="7795647" cy="53294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/>
              <a:t>Suppose that a=2, b=3 and c=6, What is the answer for the following: </a:t>
            </a:r>
          </a:p>
          <a:p>
            <a:pPr marL="0" indent="0">
              <a:buNone/>
            </a:pPr>
            <a:r>
              <a:rPr lang="en-US" sz="2000" b="1" dirty="0"/>
              <a:t>(a==5)</a:t>
            </a:r>
            <a:br>
              <a:rPr lang="en-US" sz="2000" b="1" dirty="0"/>
            </a:br>
            <a:r>
              <a:rPr lang="en-US" sz="2000" b="1" dirty="0"/>
              <a:t>(a * b &gt; =c)</a:t>
            </a:r>
            <a:br>
              <a:rPr lang="en-US" sz="2000" b="1" dirty="0"/>
            </a:br>
            <a:r>
              <a:rPr lang="en-US" sz="2000" b="1" dirty="0"/>
              <a:t>(b+4 &gt; a *c)</a:t>
            </a:r>
            <a:br>
              <a:rPr lang="en-US" sz="2000" b="1" dirty="0"/>
            </a:br>
            <a:r>
              <a:rPr lang="en-US" sz="2000" b="1" dirty="0"/>
              <a:t>((b=2)==a)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>
                <a:solidFill>
                  <a:srgbClr val="C00000"/>
                </a:solidFill>
              </a:rPr>
              <a:t>Evaluate the following:</a:t>
            </a:r>
            <a:br>
              <a:rPr lang="en-US" sz="20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1. ( (5 == 5) &amp;&amp; (3 &gt; 6) )</a:t>
            </a:r>
            <a:br>
              <a:rPr lang="en-US" sz="20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2. ( (5 == 5) || (3 &gt; 6) )</a:t>
            </a:r>
            <a:br>
              <a:rPr lang="en-US" sz="20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3. 7==5 ? 4 : 3</a:t>
            </a:r>
            <a:br>
              <a:rPr lang="en-US" sz="20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4. 7==5+2 ? 4 : 3</a:t>
            </a:r>
            <a:br>
              <a:rPr lang="en-US" sz="20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5. 5&gt;3 ? a : b</a:t>
            </a:r>
            <a:br>
              <a:rPr lang="en-US" sz="2000" b="1" dirty="0">
                <a:solidFill>
                  <a:srgbClr val="C00000"/>
                </a:solidFill>
              </a:rPr>
            </a:br>
            <a:r>
              <a:rPr lang="pt-BR" sz="2000" b="1" dirty="0">
                <a:solidFill>
                  <a:srgbClr val="C00000"/>
                </a:solidFill>
              </a:rPr>
              <a:t>6. K = (num &gt; 5 ? (num &lt;= 10 ? 100 : 200) : 500); where num =30</a:t>
            </a:r>
          </a:p>
          <a:p>
            <a:r>
              <a:rPr lang="en-US" sz="2000" b="1" dirty="0"/>
              <a:t>In b=6.6/a+(2*a+(3*c)/a*d)/(2/n); which operation will be performed first.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If a is an integer variable, a=5/2; will return a value??</a:t>
            </a:r>
          </a:p>
          <a:p>
            <a:r>
              <a:rPr lang="en-US" sz="2000" b="1" dirty="0"/>
              <a:t>The expression, a=7/22*(3.14+2)*3/5; evaluates to??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If a is an Integer, the expression a = 30 * 1000 + 2768; evaluates to??</a:t>
            </a:r>
          </a:p>
          <a:p>
            <a:endParaRPr lang="en-US" sz="2000" b="1" dirty="0">
              <a:solidFill>
                <a:srgbClr val="C00000"/>
              </a:solidFill>
            </a:endParaRPr>
          </a:p>
          <a:p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23950" y="657124"/>
            <a:ext cx="7391400" cy="582820"/>
          </a:xfrm>
        </p:spPr>
        <p:txBody>
          <a:bodyPr/>
          <a:lstStyle/>
          <a:p>
            <a:pPr algn="ctr"/>
            <a:r>
              <a:rPr lang="en-US" dirty="0"/>
              <a:t>Tutorial Problems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560F2F-1BBF-40B8-8135-C298BDEA66A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4624537"/>
      </p:ext>
    </p:extLst>
  </p:cSld>
  <p:clrMapOvr>
    <a:masterClrMapping/>
  </p:clrMapOvr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2" ma:contentTypeDescription="Create a new document." ma:contentTypeScope="" ma:versionID="4a831d451a7fb25de5e597603941a9bf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15c452275c1f3b5e8a1dd815a4fe552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44D558-898D-4E87-974F-0AACD9FE36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8C9774-8DB3-4121-8A34-311C0FB041B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6C9022B-1840-461C-80CB-6B755DC027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486</TotalTime>
  <Words>418</Words>
  <Application>Microsoft Office PowerPoint</Application>
  <PresentationFormat>On-screen Show (4:3)</PresentationFormat>
  <Paragraphs>46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PSUC2018 Template</vt:lpstr>
      <vt:lpstr>Operator precedence and associativity  </vt:lpstr>
      <vt:lpstr>Summary of Operators</vt:lpstr>
      <vt:lpstr>Example:</vt:lpstr>
      <vt:lpstr>Example solution:</vt:lpstr>
      <vt:lpstr>Operator precedence &amp; Associativity</vt:lpstr>
      <vt:lpstr>Tutorial 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Data types, sizes and constants L6 – L9</dc:title>
  <dc:creator>Mahe</dc:creator>
  <cp:lastModifiedBy>Dr. Gautam Kumar [MU - Jaipur]</cp:lastModifiedBy>
  <cp:revision>44</cp:revision>
  <dcterms:created xsi:type="dcterms:W3CDTF">2018-05-08T08:59:52Z</dcterms:created>
  <dcterms:modified xsi:type="dcterms:W3CDTF">2023-10-05T04:06:30Z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