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7" r:id="rId4"/>
  </p:sldMasterIdLst>
  <p:notesMasterIdLst>
    <p:notesMasterId r:id="rId11"/>
  </p:notesMasterIdLst>
  <p:sldIdLst>
    <p:sldId id="257" r:id="rId5"/>
    <p:sldId id="322" r:id="rId6"/>
    <p:sldId id="323" r:id="rId7"/>
    <p:sldId id="324" r:id="rId8"/>
    <p:sldId id="325" r:id="rId9"/>
    <p:sldId id="326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8869" autoAdjust="0"/>
  </p:normalViewPr>
  <p:slideViewPr>
    <p:cSldViewPr snapToGrid="0">
      <p:cViewPr varScale="1">
        <p:scale>
          <a:sx n="56" d="100"/>
          <a:sy n="56" d="100"/>
        </p:scale>
        <p:origin x="150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080D58-E4F7-4FC3-B219-1D20EE7F0FFC}" type="datetimeFigureOut">
              <a:rPr lang="en-IN" smtClean="0"/>
              <a:t>05-10-2023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10463E-A946-4DB7-84F1-2B38F7DE12A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531318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ln/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48568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371600" y="1143000"/>
            <a:ext cx="41148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96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696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5A98BD9-1263-4473-A208-1A0ECF6CFC05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089743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ln/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424902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ln/>
        </p:spPr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863606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CA77FF1-C9CB-4B2B-B69D-65707B8020AE}" type="slidenum">
              <a:rPr lang="en-US" altLang="en-US" smtClean="0"/>
              <a:pPr/>
              <a:t>5</a:t>
            </a:fld>
            <a:endParaRPr lang="en-US" altLang="en-US"/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71600" y="1143000"/>
            <a:ext cx="41148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42467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4F4745-080E-4B88-8B8B-2992D21A25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0E94FCC-663F-4763-BD22-ED6902EECAA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BA37EB-2F3B-4811-9996-207993AAD2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CFC4C-1D1F-4741-A2D6-370649E0EF76}" type="datetime1">
              <a:rPr lang="en-US" smtClean="0"/>
              <a:t>10/5/2023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A36A9E-BCDE-41C3-9CC5-60E5429412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1001                            Department of CSE</a:t>
            </a:r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C7BD90-BB00-4963-8C24-3F10ACCD66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EA51C-495D-44A2-B925-9AAC4BD9F0A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619452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E24F1F-5027-4E1F-89BF-075A57C93B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28E24CC-301E-4D8A-BFC7-3ED1E685B2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969E63-03AB-4658-B659-F96379FA45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D1246-972F-4F99-8DED-455D78A34FB8}" type="datetime1">
              <a:rPr lang="en-US" smtClean="0"/>
              <a:t>10/5/2023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427C7C-EA7C-43D7-9C98-4953DDD986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1001                            Department of CSE</a:t>
            </a:r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2FE119-F33A-43B2-ACCD-2210AE6CA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EA51C-495D-44A2-B925-9AAC4BD9F0A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459614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ABDDC8D-D96B-4CF8-B742-313A77CEEA5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182A008-CAC5-4BD4-B085-79537F13EA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EAE035-5983-430E-9A6F-966CA34E86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1E44F-142C-4274-B185-6A9B96E8EF71}" type="datetime1">
              <a:rPr lang="en-US" smtClean="0"/>
              <a:t>10/5/2023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0E1584-0A77-4AB0-ABA1-EF7A9661F1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1001                            Department of CSE</a:t>
            </a:r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883395-9EB0-45A5-9312-7EF200F5F2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EA51C-495D-44A2-B925-9AAC4BD9F0A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791189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066802"/>
            <a:ext cx="7467600" cy="50593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143001" y="21021"/>
            <a:ext cx="7391400" cy="86728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62702"/>
            <a:ext cx="16002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EEEAA4-1F3B-4897-9337-8E5053B12E5B}" type="datetime1">
              <a:rPr lang="en-US" altLang="en-US" smtClean="0"/>
              <a:t>10/5/2023</a:t>
            </a:fld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560F2F-1BBF-40B8-8135-C298BDEA66A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Footer Placeholder 14"/>
          <p:cNvSpPr>
            <a:spLocks noGrp="1"/>
          </p:cNvSpPr>
          <p:nvPr>
            <p:ph type="ftr" sz="quarter" idx="12"/>
          </p:nvPr>
        </p:nvSpPr>
        <p:spPr>
          <a:xfrm>
            <a:off x="1295400" y="6356352"/>
            <a:ext cx="441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CSE 1001                            Department of CSE</a:t>
            </a:r>
          </a:p>
        </p:txBody>
      </p:sp>
    </p:spTree>
    <p:extLst>
      <p:ext uri="{BB962C8B-B14F-4D97-AF65-F5344CB8AC3E}">
        <p14:creationId xmlns:p14="http://schemas.microsoft.com/office/powerpoint/2010/main" val="36350564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CC5458-8B79-452D-921E-0ECB61C2AA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733611-6A6B-4C43-BC3F-2D55523D3D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1D29E3-AC0D-450F-9A49-5C61C4E3A3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CB0BF-E585-4F67-BC08-846D4E0CEA2C}" type="datetime1">
              <a:rPr lang="en-US" smtClean="0"/>
              <a:t>10/5/2023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5D0025-6DC4-4532-92BB-0035F529DD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1001                            Department of CSE</a:t>
            </a:r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2B8A83-CA99-4D72-B625-29725E2665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EA51C-495D-44A2-B925-9AAC4BD9F0A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188843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5BA839-A5B7-418C-BCAD-FF5ECF04DA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62CF598-AD66-4E78-BD33-F2CAFCE8F1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81A7E6-34A8-42D9-8468-C791AC8617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8E5B9-638E-4D5A-9AA9-8E6B32D0F191}" type="datetime1">
              <a:rPr lang="en-US" smtClean="0"/>
              <a:t>10/5/2023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05F426-0C69-4147-90A0-49BD071841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1001                            Department of CSE</a:t>
            </a:r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126A7B-B42C-4261-9E1C-BAE9C1802C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EA51C-495D-44A2-B925-9AAC4BD9F0A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068079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4CC4AE-95E6-4734-B0CA-6B3F1786F4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2F3265-9837-449F-B9B5-10EF38B9719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A8C79CB-7734-4551-8220-E3D4D91374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58A4707-78EE-4BB5-92F6-BB536223EF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F139F-56D8-4628-B8ED-F74F51D666EE}" type="datetime1">
              <a:rPr lang="en-US" smtClean="0"/>
              <a:t>10/5/2023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288337-0745-4DB8-BCBB-B2C3787A7C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1001                            Department of CSE</a:t>
            </a:r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3C57A4B-F2B7-413C-B502-1F67C91059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EA51C-495D-44A2-B925-9AAC4BD9F0A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7899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425BA4-0615-4F7C-873A-1CE0AB7202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E65B24-BF8C-46F6-860A-5854376578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9755C70-C911-4814-925A-E28281B680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AB632A8-B556-4ADA-B8D9-24C84CAD7BF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6E47CDF-2C21-477A-9E4F-D478C9090BE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E70FE3E-BEF0-4D27-86EA-E7C1275725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F8B8A-A722-48EB-9E6E-118D77EC4F78}" type="datetime1">
              <a:rPr lang="en-US" smtClean="0"/>
              <a:t>10/5/2023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38335C4-93B3-4934-8FAB-308E4C473A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1001                            Department of CSE</a:t>
            </a:r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CA261A2-2E89-45BF-9912-25CADFD246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EA51C-495D-44A2-B925-9AAC4BD9F0A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015122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10D8C8-DCFC-42DE-B589-797097CE73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68FAD1B-25A8-401B-A470-BB8F690D2F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F860F-77C3-4268-A256-21562CEBB8D3}" type="datetime1">
              <a:rPr lang="en-US" smtClean="0"/>
              <a:t>10/5/2023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308D88C-4868-4C00-B069-222F73C23D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1001                            Department of CSE</a:t>
            </a:r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EEB5A61-237C-4FD4-82DC-2C14D4AF23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EA51C-495D-44A2-B925-9AAC4BD9F0A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201994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EB215D0-8CE4-4634-A3FA-8B102DFCB0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F7CB6-DDDD-40FA-9960-00B2B8DDD25C}" type="datetime1">
              <a:rPr lang="en-US" smtClean="0"/>
              <a:t>10/5/2023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ECC80B2-EC71-4848-8516-94910D35E3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1001                            Department of CSE</a:t>
            </a:r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194BB75-7581-4616-954C-12FD6B12F3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EA51C-495D-44A2-B925-9AAC4BD9F0A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662538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76ADD6-0EDC-410D-B6A9-C0379C90A7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699FBF-7F3F-496B-8533-E5759A0FFD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7CF0088-0DCF-454C-BCA0-E08A6B5CE6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1AFB6B-25DA-4495-8891-E5462B4A1E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68E2C-9E88-473B-9D29-974BEF1DECBA}" type="datetime1">
              <a:rPr lang="en-US" smtClean="0"/>
              <a:t>10/5/2023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B4F900-E8EB-4577-9FD7-128CBF6F59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1001                            Department of CSE</a:t>
            </a:r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17CEBB4-9CD1-4A50-A6DB-D2C7080B30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EA51C-495D-44A2-B925-9AAC4BD9F0A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115326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AF0DBF-BFAB-445E-ACC4-A51766A082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E32BF54-ABF7-4365-A8C2-EEA4EEFAD68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E26C747-C8FB-4EF1-8EDF-C5EE17A2F1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5A1E11C-023F-4B6F-B57A-7042D7302F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B56EB-7487-4803-B80C-842DF95EA89D}" type="datetime1">
              <a:rPr lang="en-US" smtClean="0"/>
              <a:t>10/5/2023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397CEB-9DD0-4B74-BE5C-FB70FBC2DB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CSE 1001                            Department of CSE</a:t>
            </a:r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B47B171-7A1B-4CAC-8C40-29BB69356A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EA51C-495D-44A2-B925-9AAC4BD9F0A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056424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FFE960E-A823-46A1-B92C-C835BEC3D4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515254"/>
            <a:ext cx="8245807" cy="62831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5BB4212-C96E-427C-881B-D2A4076563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269243"/>
            <a:ext cx="8245806" cy="490772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IN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70C667-5E2D-43CB-81C1-2C89384C16E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8657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2A2C4D-F775-4563-8F09-2BFF20B23060}" type="datetime1">
              <a:rPr lang="en-US" smtClean="0"/>
              <a:t>10/5/2023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30E833-EA5E-4A50-A759-535E45CBDD5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658203" y="6356351"/>
            <a:ext cx="658163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b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CSE 1001                            Department of CSE</a:t>
            </a:r>
            <a:endParaRPr lang="en-IN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D06493-223E-484B-B535-A556B9BBAF4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15350" y="6356351"/>
            <a:ext cx="3591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BEA51C-495D-44A2-B925-9AAC4BD9F0A2}" type="slidenum">
              <a:rPr lang="en-IN" smtClean="0"/>
              <a:pPr/>
              <a:t>‹#›</a:t>
            </a:fld>
            <a:endParaRPr lang="en-IN"/>
          </a:p>
        </p:txBody>
      </p:sp>
      <p:pic>
        <p:nvPicPr>
          <p:cNvPr id="8" name="Picture 7" descr="A screenshot of a cell phone&#10;&#10;Description generated with high confidence">
            <a:extLst>
              <a:ext uri="{FF2B5EF4-FFF2-40B4-BE49-F238E27FC236}">
                <a16:creationId xmlns:a16="http://schemas.microsoft.com/office/drawing/2014/main" id="{18E97DF4-2C3E-4424-8C33-C417831B4623}"/>
              </a:ext>
            </a:extLst>
          </p:cNvPr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8286" y="40945"/>
            <a:ext cx="3545006" cy="628309"/>
          </a:xfrm>
          <a:prstGeom prst="rect">
            <a:avLst/>
          </a:prstGeom>
        </p:spPr>
      </p:pic>
      <p:pic>
        <p:nvPicPr>
          <p:cNvPr id="9" name="Picture 8" descr="A screenshot of a cell phone&#10;&#10;Description generated with high confidence">
            <a:extLst>
              <a:ext uri="{FF2B5EF4-FFF2-40B4-BE49-F238E27FC236}">
                <a16:creationId xmlns:a16="http://schemas.microsoft.com/office/drawing/2014/main" id="{18E97DF4-2C3E-4424-8C33-C417831B4623}"/>
              </a:ext>
            </a:extLst>
          </p:cNvPr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8286" y="40945"/>
            <a:ext cx="3545006" cy="6283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3796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000" b="1" kern="1200">
          <a:solidFill>
            <a:schemeClr val="tx1"/>
          </a:solidFill>
          <a:latin typeface="+mn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171700" y="2743201"/>
            <a:ext cx="5715000" cy="1102519"/>
          </a:xfrm>
        </p:spPr>
        <p:txBody>
          <a:bodyPr>
            <a:normAutofit fontScale="90000"/>
          </a:bodyPr>
          <a:lstStyle/>
          <a:p>
            <a:r>
              <a:rPr lang="en-US" sz="4800" b="0" i="0" u="none" strike="noStrike" baseline="0">
                <a:solidFill>
                  <a:srgbClr val="000000"/>
                </a:solidFill>
                <a:latin typeface="Gill Sans MT" panose="020B0502020104020203" pitchFamily="34" charset="0"/>
              </a:rPr>
              <a:t>Operator precedence and associativity 	</a:t>
            </a:r>
          </a:p>
        </p:txBody>
      </p:sp>
    </p:spTree>
    <p:extLst>
      <p:ext uri="{BB962C8B-B14F-4D97-AF65-F5344CB8AC3E}">
        <p14:creationId xmlns:p14="http://schemas.microsoft.com/office/powerpoint/2010/main" val="10373171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1" name="Title 1"/>
          <p:cNvSpPr>
            <a:spLocks noGrp="1"/>
          </p:cNvSpPr>
          <p:nvPr>
            <p:ph type="title"/>
          </p:nvPr>
        </p:nvSpPr>
        <p:spPr>
          <a:xfrm>
            <a:off x="1064420" y="238523"/>
            <a:ext cx="5372100" cy="514350"/>
          </a:xfrm>
        </p:spPr>
        <p:txBody>
          <a:bodyPr anchor="t"/>
          <a:lstStyle/>
          <a:p>
            <a:r>
              <a:rPr lang="en-US" altLang="en-US" dirty="0">
                <a:solidFill>
                  <a:schemeClr val="accent2"/>
                </a:solidFill>
              </a:rPr>
              <a:t>Summary of Operators</a:t>
            </a:r>
          </a:p>
        </p:txBody>
      </p:sp>
      <p:sp>
        <p:nvSpPr>
          <p:cNvPr id="68610" name="Content Placeholder 1"/>
          <p:cNvSpPr>
            <a:spLocks noGrp="1"/>
          </p:cNvSpPr>
          <p:nvPr>
            <p:ph idx="1"/>
          </p:nvPr>
        </p:nvSpPr>
        <p:spPr bwMode="auto">
          <a:xfrm>
            <a:off x="7765576" y="1657351"/>
            <a:ext cx="1269242" cy="379452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  <a:normAutofit/>
          </a:bodyPr>
          <a:lstStyle/>
          <a:p>
            <a:pPr marL="0" indent="0" algn="ctr">
              <a:buNone/>
            </a:pPr>
            <a:endParaRPr lang="en-US" altLang="en-US" sz="1500" dirty="0"/>
          </a:p>
          <a:p>
            <a:pPr marL="0" indent="0" algn="ctr">
              <a:buNone/>
            </a:pPr>
            <a:endParaRPr lang="en-US" altLang="en-US" sz="1500" dirty="0"/>
          </a:p>
          <a:p>
            <a:pPr marL="0" indent="0" algn="ctr">
              <a:buNone/>
            </a:pPr>
            <a:endParaRPr lang="en-US" altLang="en-US" sz="1500" dirty="0"/>
          </a:p>
          <a:p>
            <a:pPr marL="0" indent="0" algn="ctr">
              <a:buNone/>
            </a:pPr>
            <a:endParaRPr lang="en-US" altLang="en-US" sz="1500" dirty="0"/>
          </a:p>
          <a:p>
            <a:pPr marL="0" indent="0" algn="ctr">
              <a:buNone/>
            </a:pPr>
            <a:r>
              <a:rPr lang="en-US" altLang="en-US" sz="1800" dirty="0">
                <a:solidFill>
                  <a:srgbClr val="002060"/>
                </a:solidFill>
              </a:rPr>
              <a:t>Detailed </a:t>
            </a:r>
          </a:p>
          <a:p>
            <a:pPr marL="0" indent="0" algn="ctr">
              <a:buNone/>
            </a:pPr>
            <a:r>
              <a:rPr lang="en-US" altLang="en-US" sz="1800" dirty="0">
                <a:solidFill>
                  <a:srgbClr val="002060"/>
                </a:solidFill>
              </a:rPr>
              <a:t>Precedence </a:t>
            </a:r>
          </a:p>
          <a:p>
            <a:pPr marL="0" indent="0" algn="ctr">
              <a:buNone/>
            </a:pPr>
            <a:r>
              <a:rPr lang="en-US" altLang="en-US" sz="1800" dirty="0">
                <a:solidFill>
                  <a:srgbClr val="002060"/>
                </a:solidFill>
              </a:rPr>
              <a:t>Table</a:t>
            </a:r>
          </a:p>
        </p:txBody>
      </p:sp>
      <p:sp>
        <p:nvSpPr>
          <p:cNvPr id="68614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57213" indent="-214313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857250" indent="-1714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200150" indent="-1714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543050" indent="-1714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1885950" indent="-17145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228850" indent="-17145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2571750" indent="-17145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2914650" indent="-17145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DA8F390-B567-4D00-A770-C7CE085CAEE1}" type="slidenum">
              <a:rPr lang="en-US" altLang="en-US" b="0" smtClean="0"/>
              <a:pPr/>
              <a:t>2</a:t>
            </a:fld>
            <a:endParaRPr lang="en-US" altLang="en-US" b="0"/>
          </a:p>
        </p:txBody>
      </p:sp>
      <p:pic>
        <p:nvPicPr>
          <p:cNvPr id="6861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8048" y="752873"/>
            <a:ext cx="6837527" cy="56034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536583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6" name="Title 1"/>
          <p:cNvSpPr>
            <a:spLocks noGrp="1"/>
          </p:cNvSpPr>
          <p:nvPr>
            <p:ph type="title"/>
          </p:nvPr>
        </p:nvSpPr>
        <p:spPr>
          <a:xfrm>
            <a:off x="2057400" y="971550"/>
            <a:ext cx="5372100" cy="514350"/>
          </a:xfrm>
        </p:spPr>
        <p:txBody>
          <a:bodyPr/>
          <a:lstStyle/>
          <a:p>
            <a:pPr algn="ctr"/>
            <a:r>
              <a:rPr lang="en-US" altLang="en-US" b="1" dirty="0"/>
              <a:t>Example:</a:t>
            </a:r>
          </a:p>
        </p:txBody>
      </p:sp>
      <p:sp>
        <p:nvSpPr>
          <p:cNvPr id="74754" name="Rectangle 2"/>
          <p:cNvSpPr>
            <a:spLocks noGrp="1" noChangeArrowheads="1"/>
          </p:cNvSpPr>
          <p:nvPr>
            <p:ph idx="1"/>
          </p:nvPr>
        </p:nvSpPr>
        <p:spPr bwMode="auto">
          <a:xfrm>
            <a:off x="628649" y="1692322"/>
            <a:ext cx="8048767" cy="415533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  <a:normAutofit/>
          </a:bodyPr>
          <a:lstStyle/>
          <a:p>
            <a:pPr marL="0" indent="0">
              <a:buNone/>
            </a:pPr>
            <a:r>
              <a:rPr lang="en-US" altLang="en-US" b="1" dirty="0"/>
              <a:t>Show all the steps how the following expression is evaluated. Consider the initial values of </a:t>
            </a:r>
            <a:r>
              <a:rPr lang="en-US" altLang="en-US" b="1" dirty="0" err="1"/>
              <a:t>i</a:t>
            </a:r>
            <a:r>
              <a:rPr lang="en-US" altLang="en-US" b="1" dirty="0"/>
              <a:t>=8, j=5. </a:t>
            </a:r>
          </a:p>
          <a:p>
            <a:pPr marL="0" indent="0">
              <a:buNone/>
            </a:pPr>
            <a:r>
              <a:rPr lang="en-US" altLang="en-US" b="1" dirty="0"/>
              <a:t>	</a:t>
            </a:r>
          </a:p>
          <a:p>
            <a:pPr marL="0" indent="0">
              <a:buNone/>
            </a:pPr>
            <a:r>
              <a:rPr lang="en-US" altLang="en-US" b="1" dirty="0"/>
              <a:t>	2*((</a:t>
            </a:r>
            <a:r>
              <a:rPr lang="en-US" altLang="en-US" b="1" dirty="0" err="1"/>
              <a:t>i</a:t>
            </a:r>
            <a:r>
              <a:rPr lang="en-US" altLang="en-US" b="1" dirty="0"/>
              <a:t>/5)+(4*(j-3))%(i+j-2))	</a:t>
            </a:r>
            <a:r>
              <a:rPr lang="en-US" altLang="en-US" b="1" dirty="0">
                <a:solidFill>
                  <a:srgbClr val="002060"/>
                </a:solidFill>
              </a:rPr>
              <a:t>				</a:t>
            </a:r>
          </a:p>
        </p:txBody>
      </p:sp>
      <p:sp>
        <p:nvSpPr>
          <p:cNvPr id="74755" name="Slide Number Placeholder 6"/>
          <p:cNvSpPr>
            <a:spLocks noGrp="1"/>
          </p:cNvSpPr>
          <p:nvPr>
            <p:ph type="sldNum" sz="quarter" idx="12"/>
          </p:nvPr>
        </p:nvSpPr>
        <p:spPr bwMode="auto">
          <a:xfrm>
            <a:off x="5362717" y="6356351"/>
            <a:ext cx="3314700" cy="27384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57213" indent="-2143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857250" indent="-171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200150" indent="-171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543050" indent="-171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18859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2288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25717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29146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5A290D5-F77F-4F7C-B72A-5E170F984F74}" type="slidenum">
              <a:rPr lang="en-US" altLang="en-US"/>
              <a:pPr/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131736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4" name="Title 1"/>
          <p:cNvSpPr>
            <a:spLocks noGrp="1"/>
          </p:cNvSpPr>
          <p:nvPr>
            <p:ph type="title"/>
          </p:nvPr>
        </p:nvSpPr>
        <p:spPr>
          <a:xfrm>
            <a:off x="2057400" y="714376"/>
            <a:ext cx="5372100" cy="514350"/>
          </a:xfrm>
        </p:spPr>
        <p:txBody>
          <a:bodyPr/>
          <a:lstStyle/>
          <a:p>
            <a:pPr algn="ctr"/>
            <a:r>
              <a:rPr lang="en-US" altLang="en-US" b="1" dirty="0"/>
              <a:t>Example solution</a:t>
            </a:r>
            <a:r>
              <a:rPr lang="en-US" altLang="en-US" dirty="0"/>
              <a:t>:</a:t>
            </a:r>
          </a:p>
        </p:txBody>
      </p:sp>
      <p:sp>
        <p:nvSpPr>
          <p:cNvPr id="62466" name="Rectangle 2"/>
          <p:cNvSpPr>
            <a:spLocks noGrp="1" noChangeArrowheads="1"/>
          </p:cNvSpPr>
          <p:nvPr>
            <p:ph idx="1"/>
          </p:nvPr>
        </p:nvSpPr>
        <p:spPr bwMode="auto">
          <a:xfrm>
            <a:off x="628650" y="1657351"/>
            <a:ext cx="7200900" cy="3794522"/>
          </a:xfrm>
          <a:ln>
            <a:miter lim="800000"/>
            <a:headEnd/>
            <a:tailEnd/>
          </a:ln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  <a:normAutofit/>
          </a:bodyPr>
          <a:lstStyle/>
          <a:p>
            <a:pPr marL="0" indent="0">
              <a:buNone/>
              <a:defRPr/>
            </a:pPr>
            <a:r>
              <a:rPr lang="en-US" b="1" dirty="0">
                <a:solidFill>
                  <a:srgbClr val="002060"/>
                </a:solidFill>
              </a:rPr>
              <a:t>	</a:t>
            </a:r>
            <a:r>
              <a:rPr lang="en-US" b="1" dirty="0"/>
              <a:t>2*((</a:t>
            </a:r>
            <a:r>
              <a:rPr lang="en-US" b="1" dirty="0" err="1"/>
              <a:t>i</a:t>
            </a:r>
            <a:r>
              <a:rPr lang="en-US" b="1" dirty="0"/>
              <a:t>/5)+(4*(j-3))%(i+j-2))</a:t>
            </a:r>
            <a:r>
              <a:rPr lang="en-US" b="1" dirty="0">
                <a:solidFill>
                  <a:srgbClr val="002060"/>
                </a:solidFill>
              </a:rPr>
              <a:t>	  </a:t>
            </a:r>
            <a:r>
              <a:rPr lang="en-US" b="1" dirty="0">
                <a:solidFill>
                  <a:schemeClr val="accent3">
                    <a:lumMod val="50000"/>
                  </a:schemeClr>
                </a:solidFill>
              </a:rPr>
              <a:t>i</a:t>
            </a:r>
            <a:r>
              <a:rPr lang="en-US" b="1" dirty="0">
                <a:solidFill>
                  <a:schemeClr val="accent3">
                    <a:lumMod val="50000"/>
                  </a:schemeClr>
                </a:solidFill>
                <a:sym typeface="Wingdings" pitchFamily="2" charset="2"/>
              </a:rPr>
              <a:t>8, j5</a:t>
            </a:r>
            <a:r>
              <a:rPr lang="en-US" b="1" dirty="0">
                <a:solidFill>
                  <a:srgbClr val="002060"/>
                </a:solidFill>
                <a:sym typeface="Wingdings" pitchFamily="2" charset="2"/>
              </a:rPr>
              <a:t> </a:t>
            </a:r>
            <a:r>
              <a:rPr lang="en-US" b="1" dirty="0">
                <a:solidFill>
                  <a:srgbClr val="002060"/>
                </a:solidFill>
              </a:rPr>
              <a:t>				</a:t>
            </a:r>
          </a:p>
        </p:txBody>
      </p:sp>
      <p:sp>
        <p:nvSpPr>
          <p:cNvPr id="76803" name="Slide Number Placeholder 6"/>
          <p:cNvSpPr>
            <a:spLocks noGrp="1"/>
          </p:cNvSpPr>
          <p:nvPr>
            <p:ph type="sldNum" sz="quarter" idx="12"/>
          </p:nvPr>
        </p:nvSpPr>
        <p:spPr bwMode="auto">
          <a:xfrm>
            <a:off x="5485548" y="6383537"/>
            <a:ext cx="3314700" cy="27384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57213" indent="-2143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857250" indent="-171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200150" indent="-171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543050" indent="-171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18859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2288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25717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29146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7D8F419-52D6-4652-B3DD-DDBBEE964375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1296537" y="2857500"/>
            <a:ext cx="6132963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defRPr/>
            </a:pPr>
            <a:r>
              <a:rPr lang="en-US" sz="2800" b="1" dirty="0">
                <a:solidFill>
                  <a:srgbClr val="FF0000"/>
                </a:solidFill>
              </a:rPr>
              <a:t>2*((8/5)+(4*(5-3))%(8+5-2))	</a:t>
            </a:r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 bwMode="auto">
          <a:xfrm>
            <a:off x="1296537" y="3771900"/>
            <a:ext cx="454827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altLang="en-US" sz="2800" b="1" dirty="0">
                <a:solidFill>
                  <a:srgbClr val="FF0000"/>
                </a:solidFill>
                <a:latin typeface="+mn-lt"/>
              </a:rPr>
              <a:t>2*(1+8%11)	</a:t>
            </a:r>
          </a:p>
        </p:txBody>
      </p:sp>
      <p:sp>
        <p:nvSpPr>
          <p:cNvPr id="11" name="Rectangle 2"/>
          <p:cNvSpPr txBox="1">
            <a:spLocks noChangeArrowheads="1"/>
          </p:cNvSpPr>
          <p:nvPr/>
        </p:nvSpPr>
        <p:spPr bwMode="auto">
          <a:xfrm>
            <a:off x="1296537" y="3314700"/>
            <a:ext cx="454470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altLang="en-US" sz="2800" b="1" dirty="0">
                <a:solidFill>
                  <a:srgbClr val="FF0000"/>
                </a:solidFill>
                <a:latin typeface="+mn-lt"/>
              </a:rPr>
              <a:t>2*(1+(4*2)%11)</a:t>
            </a:r>
          </a:p>
        </p:txBody>
      </p:sp>
      <p:sp>
        <p:nvSpPr>
          <p:cNvPr id="12" name="Rectangle 2"/>
          <p:cNvSpPr txBox="1">
            <a:spLocks noChangeArrowheads="1"/>
          </p:cNvSpPr>
          <p:nvPr/>
        </p:nvSpPr>
        <p:spPr bwMode="auto">
          <a:xfrm>
            <a:off x="1296537" y="4257675"/>
            <a:ext cx="454470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altLang="en-US" sz="2800" b="1" dirty="0">
                <a:solidFill>
                  <a:srgbClr val="FF0000"/>
                </a:solidFill>
                <a:latin typeface="+mn-lt"/>
              </a:rPr>
              <a:t>2*(1+8)	</a:t>
            </a:r>
          </a:p>
        </p:txBody>
      </p:sp>
      <p:sp>
        <p:nvSpPr>
          <p:cNvPr id="13" name="Rectangle 2"/>
          <p:cNvSpPr txBox="1">
            <a:spLocks noChangeArrowheads="1"/>
          </p:cNvSpPr>
          <p:nvPr/>
        </p:nvSpPr>
        <p:spPr bwMode="auto">
          <a:xfrm>
            <a:off x="1296538" y="4629150"/>
            <a:ext cx="30751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altLang="en-US" sz="2800" b="1" dirty="0">
                <a:solidFill>
                  <a:srgbClr val="FF0000"/>
                </a:solidFill>
                <a:latin typeface="+mn-lt"/>
              </a:rPr>
              <a:t>2*9	</a:t>
            </a:r>
          </a:p>
        </p:txBody>
      </p:sp>
      <p:sp>
        <p:nvSpPr>
          <p:cNvPr id="14" name="Rectangle 2"/>
          <p:cNvSpPr txBox="1">
            <a:spLocks noChangeArrowheads="1"/>
          </p:cNvSpPr>
          <p:nvPr/>
        </p:nvSpPr>
        <p:spPr bwMode="auto">
          <a:xfrm>
            <a:off x="1296538" y="4972050"/>
            <a:ext cx="3071616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altLang="en-US" sz="2800" b="1" u="sng" dirty="0">
                <a:solidFill>
                  <a:srgbClr val="FF0000"/>
                </a:solidFill>
                <a:latin typeface="+mn-lt"/>
              </a:rPr>
              <a:t>18</a:t>
            </a:r>
            <a:r>
              <a:rPr lang="en-US" altLang="en-US" sz="2800" b="1" dirty="0">
                <a:solidFill>
                  <a:srgbClr val="FF0000"/>
                </a:solidFill>
                <a:latin typeface="+mn-lt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256190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9" name="Title 1"/>
          <p:cNvSpPr>
            <a:spLocks noGrp="1"/>
          </p:cNvSpPr>
          <p:nvPr>
            <p:ph type="title"/>
          </p:nvPr>
        </p:nvSpPr>
        <p:spPr>
          <a:xfrm>
            <a:off x="2057400" y="665200"/>
            <a:ext cx="6182436" cy="514350"/>
          </a:xfrm>
        </p:spPr>
        <p:txBody>
          <a:bodyPr>
            <a:normAutofit/>
          </a:bodyPr>
          <a:lstStyle/>
          <a:p>
            <a:r>
              <a:rPr lang="en-US" altLang="en-US" dirty="0"/>
              <a:t>Operator precedence &amp; Associativity</a:t>
            </a:r>
          </a:p>
        </p:txBody>
      </p:sp>
      <p:sp>
        <p:nvSpPr>
          <p:cNvPr id="25602" name="Rectangle 2"/>
          <p:cNvSpPr>
            <a:spLocks noGrp="1" noChangeArrowheads="1"/>
          </p:cNvSpPr>
          <p:nvPr>
            <p:ph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  <a:normAutofit/>
          </a:bodyPr>
          <a:lstStyle/>
          <a:p>
            <a:pPr eaLnBrk="1" hangingPunct="1">
              <a:lnSpc>
                <a:spcPct val="120000"/>
              </a:lnSpc>
              <a:buFontTx/>
              <a:buNone/>
            </a:pPr>
            <a:r>
              <a:rPr lang="en-US" altLang="en-US" sz="2400" b="1" dirty="0"/>
              <a:t>Ex</a:t>
            </a:r>
            <a:r>
              <a:rPr lang="en-US" altLang="en-US" sz="2400" b="1" dirty="0">
                <a:sym typeface="Wingdings" panose="05000000000000000000" pitchFamily="2" charset="2"/>
              </a:rPr>
              <a:t>: </a:t>
            </a:r>
            <a:r>
              <a:rPr lang="en-US" altLang="en-US" sz="2400" b="1" dirty="0">
                <a:solidFill>
                  <a:srgbClr val="FF0000"/>
                </a:solidFill>
                <a:sym typeface="Wingdings" panose="05000000000000000000" pitchFamily="2" charset="2"/>
              </a:rPr>
              <a:t>(x==10 + 15 &amp;&amp; y &lt; 10)</a:t>
            </a:r>
          </a:p>
          <a:p>
            <a:pPr eaLnBrk="1" hangingPunct="1">
              <a:lnSpc>
                <a:spcPct val="120000"/>
              </a:lnSpc>
              <a:buFontTx/>
              <a:buNone/>
            </a:pPr>
            <a:r>
              <a:rPr lang="en-US" altLang="en-US" sz="2400" b="1" dirty="0">
                <a:solidFill>
                  <a:srgbClr val="FF0000"/>
                </a:solidFill>
                <a:sym typeface="Wingdings" panose="05000000000000000000" pitchFamily="2" charset="2"/>
              </a:rPr>
              <a:t>     Assume x=20 and y=5</a:t>
            </a:r>
          </a:p>
          <a:p>
            <a:pPr eaLnBrk="1" hangingPunct="1">
              <a:lnSpc>
                <a:spcPct val="120000"/>
              </a:lnSpc>
              <a:buFontTx/>
              <a:buNone/>
            </a:pPr>
            <a:endParaRPr lang="en-US" altLang="en-US" sz="2400" b="1" dirty="0">
              <a:solidFill>
                <a:srgbClr val="000066"/>
              </a:solidFill>
              <a:sym typeface="Wingdings" panose="05000000000000000000" pitchFamily="2" charset="2"/>
            </a:endParaRPr>
          </a:p>
          <a:p>
            <a:pPr eaLnBrk="1" hangingPunct="1">
              <a:lnSpc>
                <a:spcPct val="120000"/>
              </a:lnSpc>
              <a:buFontTx/>
              <a:buNone/>
            </a:pPr>
            <a:r>
              <a:rPr lang="en-US" altLang="en-US" sz="2400" b="1" dirty="0">
                <a:sym typeface="Wingdings" panose="05000000000000000000" pitchFamily="2" charset="2"/>
              </a:rPr>
              <a:t>Evaluation:</a:t>
            </a:r>
          </a:p>
          <a:p>
            <a:pPr eaLnBrk="1" hangingPunct="1">
              <a:lnSpc>
                <a:spcPct val="120000"/>
              </a:lnSpc>
              <a:buFontTx/>
              <a:buNone/>
            </a:pPr>
            <a:r>
              <a:rPr lang="en-US" altLang="en-US" sz="2400" b="1" dirty="0">
                <a:solidFill>
                  <a:srgbClr val="000066"/>
                </a:solidFill>
                <a:sym typeface="Wingdings" panose="05000000000000000000" pitchFamily="2" charset="2"/>
              </a:rPr>
              <a:t>		</a:t>
            </a:r>
            <a:r>
              <a:rPr lang="en-US" altLang="en-US" sz="2400" b="1" dirty="0">
                <a:solidFill>
                  <a:srgbClr val="008000"/>
                </a:solidFill>
                <a:sym typeface="Wingdings" panose="05000000000000000000" pitchFamily="2" charset="2"/>
              </a:rPr>
              <a:t>+ </a:t>
            </a:r>
            <a:r>
              <a:rPr lang="en-US" altLang="en-US" sz="2400" b="1" dirty="0">
                <a:solidFill>
                  <a:srgbClr val="000066"/>
                </a:solidFill>
                <a:sym typeface="Wingdings" panose="05000000000000000000" pitchFamily="2" charset="2"/>
              </a:rPr>
              <a:t>       </a:t>
            </a:r>
            <a:r>
              <a:rPr lang="en-US" altLang="en-US" sz="2400" b="1" dirty="0">
                <a:sym typeface="Wingdings" panose="05000000000000000000" pitchFamily="2" charset="2"/>
              </a:rPr>
              <a:t>(x==25 &amp;&amp; y&lt; 10)</a:t>
            </a:r>
          </a:p>
          <a:p>
            <a:pPr eaLnBrk="1" hangingPunct="1">
              <a:lnSpc>
                <a:spcPct val="120000"/>
              </a:lnSpc>
              <a:buFontTx/>
              <a:buNone/>
            </a:pPr>
            <a:r>
              <a:rPr lang="en-US" altLang="en-US" sz="2400" b="1" dirty="0">
                <a:solidFill>
                  <a:srgbClr val="000066"/>
                </a:solidFill>
                <a:sym typeface="Wingdings" panose="05000000000000000000" pitchFamily="2" charset="2"/>
              </a:rPr>
              <a:t>	       </a:t>
            </a:r>
            <a:r>
              <a:rPr lang="en-US" altLang="en-US" sz="2400" b="1" dirty="0">
                <a:solidFill>
                  <a:srgbClr val="008000"/>
                </a:solidFill>
                <a:sym typeface="Wingdings" panose="05000000000000000000" pitchFamily="2" charset="2"/>
              </a:rPr>
              <a:t>&lt;</a:t>
            </a:r>
            <a:r>
              <a:rPr lang="en-US" altLang="en-US" sz="2400" b="1" dirty="0">
                <a:solidFill>
                  <a:srgbClr val="000066"/>
                </a:solidFill>
                <a:sym typeface="Wingdings" panose="05000000000000000000" pitchFamily="2" charset="2"/>
              </a:rPr>
              <a:t>         </a:t>
            </a:r>
            <a:r>
              <a:rPr lang="en-US" altLang="en-US" sz="2400" b="1" dirty="0">
                <a:sym typeface="Wingdings" panose="05000000000000000000" pitchFamily="2" charset="2"/>
              </a:rPr>
              <a:t>(x==25 &amp;&amp; true)</a:t>
            </a:r>
          </a:p>
          <a:p>
            <a:pPr eaLnBrk="1" hangingPunct="1">
              <a:lnSpc>
                <a:spcPct val="120000"/>
              </a:lnSpc>
              <a:buFontTx/>
              <a:buNone/>
            </a:pPr>
            <a:r>
              <a:rPr lang="en-US" altLang="en-US" sz="2400" b="1" dirty="0">
                <a:solidFill>
                  <a:srgbClr val="000066"/>
                </a:solidFill>
                <a:sym typeface="Wingdings" panose="05000000000000000000" pitchFamily="2" charset="2"/>
              </a:rPr>
              <a:t>	</a:t>
            </a:r>
            <a:r>
              <a:rPr lang="en-US" altLang="en-US" sz="2400" b="1" dirty="0">
                <a:solidFill>
                  <a:srgbClr val="008000"/>
                </a:solidFill>
                <a:sym typeface="Wingdings" panose="05000000000000000000" pitchFamily="2" charset="2"/>
              </a:rPr>
              <a:t>      ==       </a:t>
            </a:r>
            <a:r>
              <a:rPr lang="en-US" altLang="en-US" sz="2400" b="1" dirty="0">
                <a:sym typeface="Wingdings" panose="05000000000000000000" pitchFamily="2" charset="2"/>
              </a:rPr>
              <a:t>(False &amp;&amp; true)</a:t>
            </a:r>
          </a:p>
          <a:p>
            <a:pPr eaLnBrk="1" hangingPunct="1">
              <a:lnSpc>
                <a:spcPct val="120000"/>
              </a:lnSpc>
              <a:buFontTx/>
              <a:buNone/>
            </a:pPr>
            <a:r>
              <a:rPr lang="en-US" altLang="en-US" sz="2400" b="1" dirty="0">
                <a:solidFill>
                  <a:srgbClr val="000066"/>
                </a:solidFill>
                <a:sym typeface="Wingdings" panose="05000000000000000000" pitchFamily="2" charset="2"/>
              </a:rPr>
              <a:t>	     </a:t>
            </a:r>
            <a:r>
              <a:rPr lang="en-US" altLang="en-US" sz="2400" b="1" dirty="0">
                <a:solidFill>
                  <a:srgbClr val="008000"/>
                </a:solidFill>
                <a:sym typeface="Wingdings" panose="05000000000000000000" pitchFamily="2" charset="2"/>
              </a:rPr>
              <a:t>&amp;&amp; </a:t>
            </a:r>
            <a:r>
              <a:rPr lang="en-US" altLang="en-US" sz="2400" b="1" dirty="0">
                <a:solidFill>
                  <a:srgbClr val="000066"/>
                </a:solidFill>
                <a:sym typeface="Wingdings" panose="05000000000000000000" pitchFamily="2" charset="2"/>
              </a:rPr>
              <a:t>     </a:t>
            </a:r>
            <a:r>
              <a:rPr lang="en-US" altLang="en-US" sz="2400" b="1" dirty="0">
                <a:sym typeface="Wingdings" panose="05000000000000000000" pitchFamily="2" charset="2"/>
              </a:rPr>
              <a:t>(False)</a:t>
            </a:r>
          </a:p>
          <a:p>
            <a:pPr eaLnBrk="1" hangingPunct="1">
              <a:lnSpc>
                <a:spcPct val="120000"/>
              </a:lnSpc>
              <a:buFontTx/>
              <a:buNone/>
            </a:pPr>
            <a:endParaRPr lang="en-US" altLang="en-US" sz="2400" b="1" dirty="0"/>
          </a:p>
        </p:txBody>
      </p:sp>
      <p:sp>
        <p:nvSpPr>
          <p:cNvPr id="70660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57213" indent="-214313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857250" indent="-1714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200150" indent="-1714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543050" indent="-17145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1885950" indent="-17145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228850" indent="-17145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2571750" indent="-17145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2914650" indent="-17145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9191BA1-1196-4B71-924E-901FC0E63FF6}" type="slidenum">
              <a:rPr lang="en-US" altLang="en-US" b="0" smtClean="0"/>
              <a:pPr/>
              <a:t>5</a:t>
            </a:fld>
            <a:endParaRPr lang="en-US" altLang="en-US" b="0"/>
          </a:p>
        </p:txBody>
      </p:sp>
    </p:spTree>
    <p:extLst>
      <p:ext uri="{BB962C8B-B14F-4D97-AF65-F5344CB8AC3E}">
        <p14:creationId xmlns:p14="http://schemas.microsoft.com/office/powerpoint/2010/main" val="1926342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56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560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560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560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95946" y="1283663"/>
            <a:ext cx="7795647" cy="532940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000" b="1" dirty="0"/>
              <a:t>Suppose that a=2, b=3 and c=6, What is the answer for the following: </a:t>
            </a:r>
          </a:p>
          <a:p>
            <a:pPr marL="0" indent="0">
              <a:buNone/>
            </a:pPr>
            <a:r>
              <a:rPr lang="en-US" sz="2000" b="1" dirty="0"/>
              <a:t>(a==5)</a:t>
            </a:r>
            <a:br>
              <a:rPr lang="en-US" sz="2000" b="1" dirty="0"/>
            </a:br>
            <a:r>
              <a:rPr lang="en-US" sz="2000" b="1" dirty="0"/>
              <a:t>(a * b &gt; =c)</a:t>
            </a:r>
            <a:br>
              <a:rPr lang="en-US" sz="2000" b="1" dirty="0"/>
            </a:br>
            <a:r>
              <a:rPr lang="en-US" sz="2000" b="1" dirty="0"/>
              <a:t>(b+4 &gt; a *c)</a:t>
            </a:r>
            <a:br>
              <a:rPr lang="en-US" sz="2000" b="1" dirty="0"/>
            </a:br>
            <a:r>
              <a:rPr lang="en-US" sz="2000" b="1" dirty="0"/>
              <a:t>((b=2)==a)</a:t>
            </a:r>
          </a:p>
          <a:p>
            <a:pPr marL="0" indent="0">
              <a:buNone/>
            </a:pPr>
            <a:endParaRPr lang="en-US" sz="2000" b="1" dirty="0"/>
          </a:p>
          <a:p>
            <a:r>
              <a:rPr lang="en-US" sz="2000" b="1" dirty="0">
                <a:solidFill>
                  <a:srgbClr val="C00000"/>
                </a:solidFill>
              </a:rPr>
              <a:t>Evaluate the following:</a:t>
            </a:r>
            <a:br>
              <a:rPr lang="en-US" sz="2000" b="1" dirty="0">
                <a:solidFill>
                  <a:srgbClr val="C00000"/>
                </a:solidFill>
              </a:rPr>
            </a:br>
            <a:r>
              <a:rPr lang="en-US" sz="2000" b="1" dirty="0">
                <a:solidFill>
                  <a:srgbClr val="C00000"/>
                </a:solidFill>
              </a:rPr>
              <a:t>1. ( (5 == 5) &amp;&amp; (3 &gt; 6) )</a:t>
            </a:r>
            <a:br>
              <a:rPr lang="en-US" sz="2000" b="1" dirty="0">
                <a:solidFill>
                  <a:srgbClr val="C00000"/>
                </a:solidFill>
              </a:rPr>
            </a:br>
            <a:r>
              <a:rPr lang="en-US" sz="2000" b="1" dirty="0">
                <a:solidFill>
                  <a:srgbClr val="C00000"/>
                </a:solidFill>
              </a:rPr>
              <a:t>2. ( (5 == 5) || (3 &gt; 6) )</a:t>
            </a:r>
            <a:br>
              <a:rPr lang="en-US" sz="2000" b="1" dirty="0">
                <a:solidFill>
                  <a:srgbClr val="C00000"/>
                </a:solidFill>
              </a:rPr>
            </a:br>
            <a:r>
              <a:rPr lang="en-US" sz="2000" b="1" dirty="0">
                <a:solidFill>
                  <a:srgbClr val="C00000"/>
                </a:solidFill>
              </a:rPr>
              <a:t>3. 7==5 ? 4 : 3</a:t>
            </a:r>
            <a:br>
              <a:rPr lang="en-US" sz="2000" b="1" dirty="0">
                <a:solidFill>
                  <a:srgbClr val="C00000"/>
                </a:solidFill>
              </a:rPr>
            </a:br>
            <a:r>
              <a:rPr lang="en-US" sz="2000" b="1" dirty="0">
                <a:solidFill>
                  <a:srgbClr val="C00000"/>
                </a:solidFill>
              </a:rPr>
              <a:t>4. 7==5+2 ? 4 : 3</a:t>
            </a:r>
            <a:br>
              <a:rPr lang="en-US" sz="2000" b="1" dirty="0">
                <a:solidFill>
                  <a:srgbClr val="C00000"/>
                </a:solidFill>
              </a:rPr>
            </a:br>
            <a:r>
              <a:rPr lang="en-US" sz="2000" b="1" dirty="0">
                <a:solidFill>
                  <a:srgbClr val="C00000"/>
                </a:solidFill>
              </a:rPr>
              <a:t>5. 5&gt;3 ? a : b</a:t>
            </a:r>
            <a:br>
              <a:rPr lang="en-US" sz="2000" b="1" dirty="0">
                <a:solidFill>
                  <a:srgbClr val="C00000"/>
                </a:solidFill>
              </a:rPr>
            </a:br>
            <a:r>
              <a:rPr lang="pt-BR" sz="2000" b="1" dirty="0">
                <a:solidFill>
                  <a:srgbClr val="C00000"/>
                </a:solidFill>
              </a:rPr>
              <a:t>6. K = (num &gt; 5 ? (num &lt;= 10 ? 100 : 200) : 500); where num =30</a:t>
            </a:r>
          </a:p>
          <a:p>
            <a:r>
              <a:rPr lang="en-US" sz="2000" b="1" dirty="0"/>
              <a:t>In b=6.6/a+(2*a+(3*c)/a*d)/(2/n); which operation will be performed first.</a:t>
            </a:r>
          </a:p>
          <a:p>
            <a:r>
              <a:rPr lang="en-US" sz="2000" b="1" dirty="0">
                <a:solidFill>
                  <a:srgbClr val="C00000"/>
                </a:solidFill>
              </a:rPr>
              <a:t>If a is an integer variable, a=5/2; will return a value??</a:t>
            </a:r>
          </a:p>
          <a:p>
            <a:r>
              <a:rPr lang="en-US" sz="2000" b="1" dirty="0"/>
              <a:t>The expression, a=7/22*(3.14+2)*3/5; evaluates to??</a:t>
            </a:r>
          </a:p>
          <a:p>
            <a:r>
              <a:rPr lang="en-US" sz="2000" b="1" dirty="0">
                <a:solidFill>
                  <a:srgbClr val="C00000"/>
                </a:solidFill>
              </a:rPr>
              <a:t>If a is an Integer, the expression a = 30 * 1000 + 2768; evaluates to??</a:t>
            </a:r>
          </a:p>
          <a:p>
            <a:endParaRPr lang="en-US" sz="2000" b="1" dirty="0">
              <a:solidFill>
                <a:srgbClr val="C00000"/>
              </a:solidFill>
            </a:endParaRPr>
          </a:p>
          <a:p>
            <a:endParaRPr lang="en-US" sz="2000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123950" y="657124"/>
            <a:ext cx="7391400" cy="582820"/>
          </a:xfrm>
        </p:spPr>
        <p:txBody>
          <a:bodyPr/>
          <a:lstStyle/>
          <a:p>
            <a:pPr algn="ctr"/>
            <a:r>
              <a:rPr lang="en-US" dirty="0"/>
              <a:t>Tutorial Problems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E560F2F-1BBF-40B8-8135-C298BDEA66AF}" type="slidenum">
              <a:rPr lang="en-US" altLang="en-US" smtClean="0"/>
              <a:pPr>
                <a:defRPr/>
              </a:pPr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54624537"/>
      </p:ext>
    </p:extLst>
  </p:cSld>
  <p:clrMapOvr>
    <a:masterClrMapping/>
  </p:clrMapOvr>
</p:sld>
</file>

<file path=ppt/theme/theme1.xml><?xml version="1.0" encoding="utf-8"?>
<a:theme xmlns:a="http://schemas.openxmlformats.org/drawingml/2006/main" name="PSUC2018 Templat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SUC2018 Template" id="{93EF96F5-E747-46F5-91A5-49A1A8F17C25}" vid="{65C9EF66-907A-46B3-BC73-6E107B4F262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6DF5B91811CE1479B5AC94E7432E9CC" ma:contentTypeVersion="2" ma:contentTypeDescription="Create a new document." ma:contentTypeScope="" ma:versionID="4a831d451a7fb25de5e597603941a9bf">
  <xsd:schema xmlns:xsd="http://www.w3.org/2001/XMLSchema" xmlns:xs="http://www.w3.org/2001/XMLSchema" xmlns:p="http://schemas.microsoft.com/office/2006/metadata/properties" xmlns:ns2="09eb9e8c-5042-4e07-b1e7-8851b83ebf39" targetNamespace="http://schemas.microsoft.com/office/2006/metadata/properties" ma:root="true" ma:fieldsID="15c452275c1f3b5e8a1dd815a4fe5520" ns2:_="">
    <xsd:import namespace="09eb9e8c-5042-4e07-b1e7-8851b83ebf3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9eb9e8c-5042-4e07-b1e7-8851b83ebf3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D44D558-898D-4E87-974F-0AACD9FE36C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E8C9774-8DB3-4121-8A34-311C0FB041B5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86C9022B-1840-461C-80CB-6B755DC0273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9eb9e8c-5042-4e07-b1e7-8851b83ebf3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PSUC2018 Template</Template>
  <TotalTime>486</TotalTime>
  <Words>418</Words>
  <Application>Microsoft Office PowerPoint</Application>
  <PresentationFormat>On-screen Show (4:3)</PresentationFormat>
  <Paragraphs>46</Paragraphs>
  <Slides>6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Gill Sans MT</vt:lpstr>
      <vt:lpstr>PSUC2018 Template</vt:lpstr>
      <vt:lpstr>Operator precedence and associativity  </vt:lpstr>
      <vt:lpstr>Summary of Operators</vt:lpstr>
      <vt:lpstr>Example:</vt:lpstr>
      <vt:lpstr>Example solution:</vt:lpstr>
      <vt:lpstr>Operator precedence &amp; Associativity</vt:lpstr>
      <vt:lpstr>Tutorial Problems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Variables, Data types, sizes and constants L6 – L9</dc:title>
  <dc:creator>Mahe</dc:creator>
  <cp:lastModifiedBy>Dr. Gautam Kumar [MU - Jaipur]</cp:lastModifiedBy>
  <cp:revision>44</cp:revision>
  <dcterms:created xsi:type="dcterms:W3CDTF">2018-05-08T08:59:52Z</dcterms:created>
  <dcterms:modified xsi:type="dcterms:W3CDTF">2023-10-05T04:06:30Z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0x01010016DF5B91811CE1479B5AC94E7432E9CC</vt:lpwstr>
  </property>
</Properties>
</file>